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5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2.png" ContentType="image/png"/>
  <Override PartName="/ppt/media/image30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23.png" ContentType="image/png"/>
  <Override PartName="/ppt/media/image31.png" ContentType="image/png"/>
  <Override PartName="/ppt/media/image22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24.png" ContentType="image/png"/>
  <Override PartName="/ppt/media/image21.png" ContentType="image/png"/>
  <Override PartName="/ppt/media/image7.jpeg" ContentType="image/jpeg"/>
  <Override PartName="/ppt/media/image10.jpeg" ContentType="image/jpeg"/>
  <Override PartName="/ppt/media/image5.png" ContentType="image/png"/>
  <Override PartName="/ppt/media/image18.png" ContentType="image/png"/>
  <Override PartName="/ppt/media/image4.png" ContentType="image/png"/>
  <Override PartName="/ppt/media/image13.jpeg" ContentType="image/jpeg"/>
  <Override PartName="/ppt/media/image12.jpeg" ContentType="image/jpeg"/>
  <Override PartName="/ppt/media/image6.jpeg" ContentType="image/jpe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
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ru-RU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ru-RU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ru-RU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ru-RU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ru-RU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ru-RU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ru-RU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ru-RU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ru-RU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ru-RU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ru-RU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png"/><Relationship Id="rId10" Type="http://schemas.openxmlformats.org/officeDocument/2006/relationships/image" Target="../media/image31.png"/><Relationship Id="rId1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685800" y="2539440"/>
            <a:ext cx="7771320" cy="1468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ru-RU" sz="4400">
                <a:solidFill>
                  <a:srgbClr val="000000"/>
                </a:solidFill>
                <a:latin typeface="Calibri"/>
              </a:rPr>
              <a:t>Компютерное зрение. Введение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Библиотека OpenCV</a:t>
            </a:r>
            <a:endParaRPr/>
          </a:p>
        </p:txBody>
      </p:sp>
      <p:sp>
        <p:nvSpPr>
          <p:cNvPr id="73" name="CustomShape 2"/>
          <p:cNvSpPr/>
          <p:nvPr/>
        </p:nvSpPr>
        <p:spPr>
          <a:xfrm>
            <a:off x="1382400" y="4655880"/>
            <a:ext cx="6399720" cy="1751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ru-RU" sz="3200">
                <a:solidFill>
                  <a:srgbClr val="8b8b8b"/>
                </a:solidFill>
                <a:latin typeface="Calibri"/>
              </a:rPr>
              <a:t>Соколов Максим, </a:t>
            </a:r>
            <a:endParaRPr/>
          </a:p>
          <a:p>
            <a:pPr algn="ctr">
              <a:lnSpc>
                <a:spcPct val="100000"/>
              </a:lnSpc>
            </a:pPr>
            <a:r>
              <a:rPr lang="ru-RU" sz="3200">
                <a:solidFill>
                  <a:srgbClr val="8b8b8b"/>
                </a:solidFill>
                <a:latin typeface="Calibri"/>
              </a:rPr>
              <a:t> </a:t>
            </a:r>
            <a:r>
              <a:rPr lang="ru-RU" sz="3200">
                <a:solidFill>
                  <a:srgbClr val="8b8b8b"/>
                </a:solidFill>
                <a:latin typeface="Calibri"/>
              </a:rPr>
              <a:t>Innopolis University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pic>
        <p:nvPicPr>
          <p:cNvPr id="74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10560" y="641520"/>
            <a:ext cx="7967520" cy="1492920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Инфраструктура разработки</a:t>
            </a:r>
            <a:endParaRPr/>
          </a:p>
        </p:txBody>
      </p:sp>
      <p:pic>
        <p:nvPicPr>
          <p:cNvPr id="10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-125640" y="1298160"/>
            <a:ext cx="6732360" cy="5398920"/>
          </a:xfrm>
          <a:prstGeom prst="rect">
            <a:avLst/>
          </a:prstGeom>
          <a:ln>
            <a:noFill/>
          </a:ln>
        </p:spPr>
      </p:pic>
      <p:pic>
        <p:nvPicPr>
          <p:cNvPr id="107" name="Picture 7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66800" y="1778040"/>
            <a:ext cx="6732360" cy="5398920"/>
          </a:xfrm>
          <a:prstGeom prst="rect">
            <a:avLst/>
          </a:prstGeom>
          <a:ln>
            <a:noFill/>
          </a:ln>
        </p:spPr>
      </p:pic>
      <p:pic>
        <p:nvPicPr>
          <p:cNvPr id="108" name="Picture 6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154520" y="1167480"/>
            <a:ext cx="7988400" cy="53989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27" dur="indefinite" restart="never" nodeType="tmRoot">
          <p:childTnLst>
            <p:seq>
              <p:cTn id="28" dur="indefinite" nodeType="mainSeq"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72040" y="3647880"/>
            <a:ext cx="1522440" cy="516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Фильтрация</a:t>
            </a:r>
            <a:endParaRPr/>
          </a:p>
        </p:txBody>
      </p:sp>
      <p:pic>
        <p:nvPicPr>
          <p:cNvPr id="110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21360" y="1983960"/>
            <a:ext cx="1374120" cy="1546920"/>
          </a:xfrm>
          <a:prstGeom prst="rect">
            <a:avLst/>
          </a:prstGeom>
          <a:ln w="9360">
            <a:noFill/>
          </a:ln>
        </p:spPr>
      </p:pic>
      <p:pic>
        <p:nvPicPr>
          <p:cNvPr id="111" name="Picture 7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044840" y="1961280"/>
            <a:ext cx="1374120" cy="1546920"/>
          </a:xfrm>
          <a:prstGeom prst="rect">
            <a:avLst/>
          </a:prstGeom>
          <a:ln w="9360"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6958800" y="3647880"/>
            <a:ext cx="150228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Сегментация</a:t>
            </a:r>
            <a:endParaRPr/>
          </a:p>
        </p:txBody>
      </p:sp>
      <p:pic>
        <p:nvPicPr>
          <p:cNvPr id="113" name="Picture 2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7044840" y="4495320"/>
            <a:ext cx="1375560" cy="1546920"/>
          </a:xfrm>
          <a:prstGeom prst="rect">
            <a:avLst/>
          </a:prstGeom>
          <a:ln w="9360">
            <a:noFill/>
          </a:ln>
        </p:spPr>
      </p:pic>
      <p:sp>
        <p:nvSpPr>
          <p:cNvPr id="114" name="CustomShape 3"/>
          <p:cNvSpPr/>
          <p:nvPr/>
        </p:nvSpPr>
        <p:spPr>
          <a:xfrm>
            <a:off x="7012440" y="6058800"/>
            <a:ext cx="1522440" cy="59868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Нахождение объектов</a:t>
            </a:r>
            <a:endParaRPr/>
          </a:p>
        </p:txBody>
      </p:sp>
      <p:pic>
        <p:nvPicPr>
          <p:cNvPr id="115" name="Picture 11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2226600" y="1961280"/>
            <a:ext cx="1375560" cy="1546920"/>
          </a:xfrm>
          <a:prstGeom prst="rect">
            <a:avLst/>
          </a:prstGeom>
          <a:ln w="9360">
            <a:noFill/>
          </a:ln>
        </p:spPr>
      </p:pic>
      <p:sp>
        <p:nvSpPr>
          <p:cNvPr id="116" name="CustomShape 4"/>
          <p:cNvSpPr/>
          <p:nvPr/>
        </p:nvSpPr>
        <p:spPr>
          <a:xfrm>
            <a:off x="2177280" y="36478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Трансформации</a:t>
            </a:r>
            <a:endParaRPr/>
          </a:p>
        </p:txBody>
      </p:sp>
      <p:sp>
        <p:nvSpPr>
          <p:cNvPr id="117" name="CustomShape 5"/>
          <p:cNvSpPr/>
          <p:nvPr/>
        </p:nvSpPr>
        <p:spPr>
          <a:xfrm>
            <a:off x="231840" y="1509120"/>
            <a:ext cx="4012200" cy="34308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00"/>
                </a:solidFill>
                <a:latin typeface="Calibri"/>
              </a:rPr>
              <a:t>Обработка изображений</a:t>
            </a:r>
            <a:endParaRPr/>
          </a:p>
        </p:txBody>
      </p:sp>
      <p:sp>
        <p:nvSpPr>
          <p:cNvPr id="118" name="CustomShape 6"/>
          <p:cNvSpPr/>
          <p:nvPr/>
        </p:nvSpPr>
        <p:spPr>
          <a:xfrm>
            <a:off x="308880" y="4007520"/>
            <a:ext cx="4012200" cy="34308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00"/>
                </a:solidFill>
                <a:latin typeface="Calibri"/>
              </a:rPr>
              <a:t>Видео, Стерео, 3D</a:t>
            </a:r>
            <a:endParaRPr/>
          </a:p>
        </p:txBody>
      </p:sp>
      <p:pic>
        <p:nvPicPr>
          <p:cNvPr id="119" name="Picture 6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664200" y="4495320"/>
            <a:ext cx="1374120" cy="1546920"/>
          </a:xfrm>
          <a:prstGeom prst="rect">
            <a:avLst/>
          </a:prstGeom>
          <a:ln w="9360">
            <a:noFill/>
          </a:ln>
        </p:spPr>
      </p:pic>
      <p:sp>
        <p:nvSpPr>
          <p:cNvPr id="120" name="CustomShape 7"/>
          <p:cNvSpPr/>
          <p:nvPr/>
        </p:nvSpPr>
        <p:spPr>
          <a:xfrm>
            <a:off x="626400" y="60994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Калибрация камер</a:t>
            </a:r>
            <a:endParaRPr/>
          </a:p>
        </p:txBody>
      </p:sp>
      <p:pic>
        <p:nvPicPr>
          <p:cNvPr id="121" name="Picture 7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440680" y="1961280"/>
            <a:ext cx="1372680" cy="1546920"/>
          </a:xfrm>
          <a:prstGeom prst="rect">
            <a:avLst/>
          </a:prstGeom>
          <a:ln w="9360">
            <a:noFill/>
          </a:ln>
        </p:spPr>
      </p:pic>
      <p:sp>
        <p:nvSpPr>
          <p:cNvPr id="122" name="CustomShape 8"/>
          <p:cNvSpPr/>
          <p:nvPr/>
        </p:nvSpPr>
        <p:spPr>
          <a:xfrm>
            <a:off x="5391360" y="35344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Сопоставление с помощью особых точек</a:t>
            </a:r>
            <a:endParaRPr/>
          </a:p>
        </p:txBody>
      </p:sp>
      <p:pic>
        <p:nvPicPr>
          <p:cNvPr id="123" name="Picture 8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5465520" y="4495320"/>
            <a:ext cx="1374120" cy="1546920"/>
          </a:xfrm>
          <a:prstGeom prst="rect">
            <a:avLst/>
          </a:prstGeom>
          <a:ln w="9360">
            <a:noFill/>
          </a:ln>
        </p:spPr>
      </p:pic>
      <p:sp>
        <p:nvSpPr>
          <p:cNvPr id="124" name="CustomShape 9"/>
          <p:cNvSpPr/>
          <p:nvPr/>
        </p:nvSpPr>
        <p:spPr>
          <a:xfrm>
            <a:off x="5435640" y="60994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Построение карты глубины</a:t>
            </a:r>
            <a:endParaRPr/>
          </a:p>
        </p:txBody>
      </p:sp>
      <p:sp>
        <p:nvSpPr>
          <p:cNvPr id="125" name="CustomShape 10"/>
          <p:cNvSpPr/>
          <p:nvPr/>
        </p:nvSpPr>
        <p:spPr>
          <a:xfrm>
            <a:off x="3813840" y="35344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Ребра, контурный анализ</a:t>
            </a:r>
            <a:endParaRPr/>
          </a:p>
        </p:txBody>
      </p:sp>
      <p:pic>
        <p:nvPicPr>
          <p:cNvPr id="126" name="Picture 9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3833640" y="1961280"/>
            <a:ext cx="1375560" cy="1546920"/>
          </a:xfrm>
          <a:prstGeom prst="rect">
            <a:avLst/>
          </a:prstGeom>
          <a:ln w="9360">
            <a:noFill/>
          </a:ln>
        </p:spPr>
      </p:pic>
      <p:sp>
        <p:nvSpPr>
          <p:cNvPr id="127" name="CustomShape 11"/>
          <p:cNvSpPr/>
          <p:nvPr/>
        </p:nvSpPr>
        <p:spPr>
          <a:xfrm>
            <a:off x="3863160" y="609948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Оптический поток</a:t>
            </a:r>
            <a:endParaRPr/>
          </a:p>
        </p:txBody>
      </p:sp>
      <p:pic>
        <p:nvPicPr>
          <p:cNvPr id="128" name="Picture 12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3886200" y="4495320"/>
            <a:ext cx="1374480" cy="1546920"/>
          </a:xfrm>
          <a:prstGeom prst="rect">
            <a:avLst/>
          </a:prstGeom>
          <a:ln w="9360">
            <a:noFill/>
          </a:ln>
        </p:spPr>
      </p:pic>
      <p:pic>
        <p:nvPicPr>
          <p:cNvPr id="129" name="Picture 35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2243520" y="4495320"/>
            <a:ext cx="1437480" cy="1546920"/>
          </a:xfrm>
          <a:prstGeom prst="rect">
            <a:avLst/>
          </a:prstGeom>
          <a:ln>
            <a:noFill/>
          </a:ln>
        </p:spPr>
      </p:pic>
      <p:sp>
        <p:nvSpPr>
          <p:cNvPr id="130" name="CustomShape 12"/>
          <p:cNvSpPr/>
          <p:nvPr/>
        </p:nvSpPr>
        <p:spPr>
          <a:xfrm>
            <a:off x="2252880" y="6065640"/>
            <a:ext cx="1522440" cy="516960"/>
          </a:xfrm>
          <a:prstGeom prst="rect">
            <a:avLst/>
          </a:prstGeom>
          <a:noFill/>
          <a:ln w="9360">
            <a:noFill/>
          </a:ln>
        </p:spPr>
        <p:txBody>
          <a:bodyPr lIns="82800" rIns="82800" tIns="41400" bIns="41400"/>
          <a:p>
            <a:pPr algn="ctr">
              <a:lnSpc>
                <a:spcPct val="100000"/>
              </a:lnSpc>
            </a:pPr>
            <a:r>
              <a:rPr lang="ru-RU" sz="1500">
                <a:solidFill>
                  <a:srgbClr val="000000"/>
                </a:solidFill>
                <a:latin typeface="Calibri"/>
              </a:rPr>
              <a:t>Вычисление положения в пространстве</a:t>
            </a:r>
            <a:endParaRPr/>
          </a:p>
        </p:txBody>
      </p:sp>
      <p:sp>
        <p:nvSpPr>
          <p:cNvPr id="131" name="CustomShape 13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Функциональность</a:t>
            </a:r>
            <a:endParaRPr/>
          </a:p>
        </p:txBody>
      </p:sp>
    </p:spTree>
  </p:cSld>
  <p:transition spd="med">
    <p:fade/>
  </p:transition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Ссылки</a:t>
            </a:r>
            <a:endParaRPr/>
          </a:p>
        </p:txBody>
      </p:sp>
      <p:sp>
        <p:nvSpPr>
          <p:cNvPr id="133" name="CustomShape 2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OpenCV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 u="sng">
                <a:solidFill>
                  <a:srgbClr val="0000ff"/>
                </a:solidFill>
                <a:latin typeface="Calibri"/>
              </a:rPr>
              <a:t>opencv.org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OpenCV 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Tutorials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“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Краткая история проекта OpenCV” (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ссылка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)</a:t>
            </a:r>
            <a:endParaRPr/>
          </a:p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Books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Лучшая современная книга по компьютерному зрению (на английском) : 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http://szeliski.org/Book/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 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“</a:t>
            </a:r>
            <a:r>
              <a:rPr lang="ru-RU" sz="2800">
                <a:solidFill>
                  <a:srgbClr val="000000"/>
                </a:solidFill>
                <a:latin typeface="Calibri"/>
              </a:rPr>
              <a:t>Официальная” книга про OpenCV:</a:t>
            </a:r>
            <a:r>
              <a:rPr lang="ru-RU" sz="2800" u="sng">
                <a:solidFill>
                  <a:srgbClr val="0000ff"/>
                </a:solidFill>
                <a:latin typeface="Calibri"/>
              </a:rPr>
              <a:t>http://www.amazon.com/Learning-OpenCV-Computer-Vision-Library/dp/0596516134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Доступна на Озоне, описывает OpenCV 1.x.</a:t>
            </a:r>
            <a:endParaRPr/>
          </a:p>
          <a:p>
            <a:pPr lvl="1">
              <a:lnSpc>
                <a:spcPct val="100000"/>
              </a:lnSpc>
              <a:buFont typeface="StarSymbol"/>
              <a:buAutoNum type="arabicPeriod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Завершается работа над вторым изданием.</a:t>
            </a:r>
            <a:endParaRPr/>
          </a:p>
        </p:txBody>
      </p:sp>
      <p:pic>
        <p:nvPicPr>
          <p:cNvPr id="134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43920" y="4321080"/>
            <a:ext cx="1722240" cy="2259360"/>
          </a:xfrm>
          <a:prstGeom prst="rect">
            <a:avLst/>
          </a:prstGeom>
          <a:ln w="9360">
            <a:noFill/>
          </a:ln>
        </p:spPr>
      </p:pic>
    </p:spTree>
  </p:cSld>
  <p:transition spd="med">
    <p:fade/>
  </p:transition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Спасибо за внимание!</a:t>
            </a:r>
            <a:endParaRPr/>
          </a:p>
        </p:txBody>
      </p:sp>
      <p:sp>
        <p:nvSpPr>
          <p:cNvPr id="136" name="CustomShape 2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Вопросы?</a:t>
            </a:r>
            <a:endParaRPr/>
          </a:p>
        </p:txBody>
      </p:sp>
    </p:spTree>
  </p:cSld>
  <p:transition spd="med">
    <p:fade/>
  </p:transition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Мои вопросы к Вам</a:t>
            </a:r>
            <a:endParaRPr/>
          </a:p>
        </p:txBody>
      </p:sp>
      <p:sp>
        <p:nvSpPr>
          <p:cNvPr id="138" name="CustomShape 2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Когда мы с Вами будем заниматься?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Какие темы интересны?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На чем Вы хотите видеть примеры кода? </a:t>
            </a:r>
            <a:endParaRPr/>
          </a:p>
        </p:txBody>
      </p:sp>
    </p:spTree>
  </p:cSld>
  <p:transition spd="med">
    <p:fade/>
  </p:transition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Практика</a:t>
            </a:r>
            <a:endParaRPr/>
          </a:p>
        </p:txBody>
      </p:sp>
      <p:sp>
        <p:nvSpPr>
          <p:cNvPr id="140" name="CustomShape 2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Установка (http://www.lfd.uci.edu/~gohlke/pythonlibs/#opencv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win)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/usr/local/share/OpenCV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Примеры</a:t>
            </a:r>
            <a:endParaRPr/>
          </a:p>
          <a:p>
            <a:pPr>
              <a:lnSpc>
                <a:spcPct val="100000"/>
              </a:lnSpc>
            </a:pPr>
            <a:r>
              <a:rPr lang="ru-RU" sz="3200">
                <a:solidFill>
                  <a:srgbClr val="000000"/>
                </a:solidFill>
                <a:latin typeface="Calibri"/>
              </a:rPr>
              <a:t>https://github.com/Somal/CV-UI</a:t>
            </a:r>
            <a:endParaRPr/>
          </a:p>
        </p:txBody>
      </p:sp>
    </p:spTree>
  </p:cSld>
  <p:transition spd="med">
    <p:fade/>
  </p:transition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Рисунок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92400"/>
            <a:ext cx="9142920" cy="60721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Компьютерное зрение</a:t>
            </a:r>
            <a:endParaRPr/>
          </a:p>
        </p:txBody>
      </p:sp>
      <p:sp>
        <p:nvSpPr>
          <p:cNvPr id="77" name="CustomShape 2"/>
          <p:cNvSpPr/>
          <p:nvPr/>
        </p:nvSpPr>
        <p:spPr>
          <a:xfrm>
            <a:off x="457200" y="13050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2400">
                <a:solidFill>
                  <a:srgbClr val="000000"/>
                </a:solidFill>
                <a:latin typeface="Calibri"/>
              </a:rPr>
              <a:t>Компьютерное зрение</a:t>
            </a:r>
            <a:r>
              <a:rPr lang="ru-RU" sz="2400">
                <a:solidFill>
                  <a:srgbClr val="000000"/>
                </a:solidFill>
                <a:latin typeface="Calibri"/>
              </a:rPr>
              <a:t> — теория и технология создания машин, которые могут производить обнаружение, отслеживание и классификацию объектов.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78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840120" y="2991960"/>
            <a:ext cx="4761360" cy="3066120"/>
          </a:xfrm>
          <a:prstGeom prst="rect">
            <a:avLst/>
          </a:prstGeom>
          <a:ln>
            <a:noFill/>
          </a:ln>
        </p:spPr>
      </p:pic>
      <p:pic>
        <p:nvPicPr>
          <p:cNvPr id="79" name="Picture 2" descr=""/>
          <p:cNvPicPr/>
          <p:nvPr/>
        </p:nvPicPr>
        <p:blipFill>
          <a:blip r:embed="rId2"/>
          <a:srcRect l="0" t="0" r="50749" b="0"/>
          <a:stretch>
            <a:fillRect/>
          </a:stretch>
        </p:blipFill>
        <p:spPr>
          <a:xfrm>
            <a:off x="457200" y="2532960"/>
            <a:ext cx="2812320" cy="2113560"/>
          </a:xfrm>
          <a:prstGeom prst="rect">
            <a:avLst/>
          </a:prstGeom>
          <a:ln>
            <a:noFill/>
          </a:ln>
        </p:spPr>
      </p:pic>
      <p:pic>
        <p:nvPicPr>
          <p:cNvPr id="80" name="Picture 6" descr=""/>
          <p:cNvPicPr/>
          <p:nvPr/>
        </p:nvPicPr>
        <p:blipFill>
          <a:blip r:embed="rId3"/>
          <a:srcRect l="49890" t="0" r="0" b="0"/>
          <a:stretch>
            <a:fillRect/>
          </a:stretch>
        </p:blipFill>
        <p:spPr>
          <a:xfrm>
            <a:off x="457200" y="4647600"/>
            <a:ext cx="2812320" cy="20772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2920" cy="68569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Распознавание лиц</a:t>
            </a:r>
            <a:endParaRPr/>
          </a:p>
        </p:txBody>
      </p:sp>
      <p:sp>
        <p:nvSpPr>
          <p:cNvPr id="83" name="CustomShape 2"/>
          <p:cNvSpPr/>
          <p:nvPr/>
        </p:nvSpPr>
        <p:spPr>
          <a:xfrm>
            <a:off x="84240" y="1776600"/>
            <a:ext cx="8974440" cy="4172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import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</a:t>
            </a:r>
            <a:endParaRPr/>
          </a:p>
          <a:p>
            <a:endParaRPr/>
          </a:p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def </a:t>
            </a:r>
            <a:r>
              <a:rPr b="1" lang="ru-RU" sz="1000">
                <a:solidFill>
                  <a:srgbClr val="a9b7c6"/>
                </a:solidFill>
                <a:latin typeface="Courier New"/>
              </a:rPr>
              <a:t>face_detected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(image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808080"/>
                </a:solidFill>
                <a:latin typeface="Courier New"/>
              </a:rPr>
              <a:t>k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):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…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cv.CvtColor(image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grayscale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cv.CV_RGB2GRAY)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cv.Resize(grayscale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smallimage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cv.CV_INTER_LINEAR)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storage = cv.CreateMemStorage(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cascade = cv.Load(face)</a:t>
            </a:r>
            <a:endParaRPr/>
          </a:p>
          <a:p>
            <a:r>
              <a:rPr lang="ru-RU" sz="1000">
                <a:solidFill>
                  <a:srgbClr val="808080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min_size = 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20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20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faces = cv.HaarDetectObjects(image=smallimage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cascade=cascade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endParaRPr/>
          </a:p>
          <a:p>
            <a:r>
              <a:rPr lang="ru-RU" sz="1000">
                <a:solidFill>
                  <a:srgbClr val="cc7832"/>
                </a:solidFill>
                <a:latin typeface="Courier New"/>
              </a:rPr>
              <a:t>                         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storage=storage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scale_factor=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1.1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endParaRPr/>
          </a:p>
          <a:p>
            <a:r>
              <a:rPr lang="ru-RU" sz="1000">
                <a:solidFill>
                  <a:srgbClr val="cc7832"/>
                </a:solidFill>
                <a:latin typeface="Courier New"/>
              </a:rPr>
              <a:t>                         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min_neighors=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3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flags=cv.CV_HAAR_DO_CANNY_PRUNING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min_size=min_size)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…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cv.ShowImage(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image)</a:t>
            </a:r>
            <a:endParaRPr/>
          </a:p>
          <a:p>
            <a:endParaRPr/>
          </a:p>
          <a:p>
            <a:r>
              <a:rPr b="1" lang="ru-RU" sz="1000">
                <a:solidFill>
                  <a:srgbClr val="cc7832"/>
                </a:solidFill>
                <a:latin typeface="Courier New"/>
              </a:rPr>
              <a:t>if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__name__ == 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"__main__"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: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cv.NamedWindow(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inp = cv.CaptureFromCAM(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0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 = 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'haarcascade_frontalface_default.xml'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5c261"/>
                </a:solidFill>
                <a:latin typeface="Courier New"/>
              </a:rPr>
              <a:t>    </a:t>
            </a:r>
            <a:r>
              <a:rPr b="1" lang="ru-RU" sz="1000">
                <a:solidFill>
                  <a:srgbClr val="cc7832"/>
                </a:solidFill>
                <a:latin typeface="Courier New"/>
              </a:rPr>
              <a:t>while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cv.WaitKey(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 == -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1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img = cv.QueryFrame(inp);</a:t>
            </a: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face_detected(img</a:t>
            </a:r>
            <a:r>
              <a:rPr lang="ru-RU" sz="1000">
                <a:solidFill>
                  <a:srgbClr val="cc7832"/>
                </a:solidFill>
                <a:latin typeface="Courier New"/>
              </a:rPr>
              <a:t>,</a:t>
            </a:r>
            <a:r>
              <a:rPr lang="ru-RU" sz="1000">
                <a:solidFill>
                  <a:srgbClr val="6897bb"/>
                </a:solidFill>
                <a:latin typeface="Courier New"/>
              </a:rPr>
              <a:t>5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ru-RU" sz="1000">
                <a:solidFill>
                  <a:srgbClr val="a9b7c6"/>
                </a:solidFill>
                <a:latin typeface="Courier New"/>
              </a:rPr>
              <a:t>    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cv.DestroyWindow(</a:t>
            </a:r>
            <a:r>
              <a:rPr lang="ru-RU" sz="1000">
                <a:solidFill>
                  <a:srgbClr val="a5c261"/>
                </a:solidFill>
                <a:latin typeface="Courier New"/>
              </a:rPr>
              <a:t>'Camera'</a:t>
            </a:r>
            <a:r>
              <a:rPr lang="ru-RU" sz="1000">
                <a:solidFill>
                  <a:srgbClr val="a9b7c6"/>
                </a:solidFill>
                <a:latin typeface="Courier New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OpenCV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3200">
                <a:solidFill>
                  <a:srgbClr val="ff0000"/>
                </a:solidFill>
                <a:latin typeface="Calibri"/>
              </a:rPr>
              <a:t>O</a:t>
            </a:r>
            <a:r>
              <a:rPr lang="ru-RU" sz="3200">
                <a:solidFill>
                  <a:srgbClr val="ff0000"/>
                </a:solidFill>
                <a:latin typeface="Calibri"/>
              </a:rPr>
              <a:t>pen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-source </a:t>
            </a:r>
            <a:r>
              <a:rPr b="1" lang="ru-RU" sz="3200">
                <a:solidFill>
                  <a:srgbClr val="00ff00"/>
                </a:solidFill>
                <a:latin typeface="Calibri"/>
              </a:rPr>
              <a:t>C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omputer </a:t>
            </a:r>
            <a:r>
              <a:rPr b="1" lang="ru-RU" sz="3200">
                <a:solidFill>
                  <a:srgbClr val="0000ff"/>
                </a:solidFill>
                <a:latin typeface="Calibri"/>
              </a:rPr>
              <a:t>V</a:t>
            </a:r>
            <a:r>
              <a:rPr lang="ru-RU" sz="3200">
                <a:solidFill>
                  <a:srgbClr val="000000"/>
                </a:solidFill>
                <a:latin typeface="Calibri"/>
              </a:rPr>
              <a:t>ision Library</a:t>
            </a:r>
            <a:endParaRPr/>
          </a:p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Более тысячи алгоритмов и функций компьютерного зрения</a:t>
            </a:r>
            <a:endParaRPr/>
          </a:p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Кросс-платформенность </a:t>
            </a:r>
            <a:endParaRPr/>
          </a:p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Производительность</a:t>
            </a:r>
            <a:endParaRPr/>
          </a:p>
          <a:p>
            <a:pPr>
              <a:lnSpc>
                <a:spcPct val="100000"/>
              </a:lnSpc>
              <a:buFont typeface="StarSymbol"/>
              <a:buAutoNum type="arabicPeriod"/>
            </a:pPr>
            <a:r>
              <a:rPr lang="ru-RU" sz="3200">
                <a:solidFill>
                  <a:srgbClr val="000000"/>
                </a:solidFill>
                <a:latin typeface="Calibri"/>
              </a:rPr>
              <a:t>Либеральная BSD лицензия</a:t>
            </a:r>
            <a:endParaRPr/>
          </a:p>
        </p:txBody>
      </p:sp>
      <p:pic>
        <p:nvPicPr>
          <p:cNvPr id="8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47880" y="4392000"/>
            <a:ext cx="1679400" cy="20660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426600" y="1129680"/>
            <a:ext cx="8517240" cy="2901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Панорамы улиц в картах Google (+ другие продукты)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Система зрения робота PR2 компании Willow Garage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Роботы для исследования поверхности Марса (проект NASA)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400">
                <a:solidFill>
                  <a:srgbClr val="000000"/>
                </a:solidFill>
                <a:latin typeface="Calibri"/>
              </a:rPr>
              <a:t>Контроль качества монет (Центробанк Китая)</a:t>
            </a:r>
            <a:endParaRPr/>
          </a:p>
        </p:txBody>
      </p:sp>
      <p:pic>
        <p:nvPicPr>
          <p:cNvPr id="88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856480" y="4790160"/>
            <a:ext cx="2854800" cy="1905120"/>
          </a:xfrm>
          <a:prstGeom prst="rect">
            <a:avLst/>
          </a:prstGeom>
          <a:ln>
            <a:noFill/>
          </a:ln>
        </p:spPr>
      </p:pic>
      <p:pic>
        <p:nvPicPr>
          <p:cNvPr id="89" name="Picture 5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16000" y="4320000"/>
            <a:ext cx="3152880" cy="224352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Примеры использования</a:t>
            </a:r>
            <a:endParaRPr/>
          </a:p>
        </p:txBody>
      </p:sp>
      <p:pic>
        <p:nvPicPr>
          <p:cNvPr id="91" name="Picture 1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435840" y="3888000"/>
            <a:ext cx="2394360" cy="29628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История</a:t>
            </a:r>
            <a:endParaRPr/>
          </a:p>
        </p:txBody>
      </p:sp>
      <p:pic>
        <p:nvPicPr>
          <p:cNvPr id="93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417680"/>
            <a:ext cx="8228520" cy="254340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4903560" y="3196800"/>
            <a:ext cx="1085760" cy="36396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00ff00"/>
                </a:solidFill>
                <a:latin typeface="Calibri"/>
              </a:rPr>
              <a:t>NVIDIA</a:t>
            </a:r>
            <a:endParaRPr/>
          </a:p>
        </p:txBody>
      </p:sp>
      <p:sp>
        <p:nvSpPr>
          <p:cNvPr id="95" name="CustomShape 3"/>
          <p:cNvSpPr/>
          <p:nvPr/>
        </p:nvSpPr>
        <p:spPr>
          <a:xfrm flipV="1">
            <a:off x="4981680" y="3109320"/>
            <a:ext cx="360" cy="300240"/>
          </a:xfrm>
          <a:prstGeom prst="straightConnector1">
            <a:avLst/>
          </a:prstGeom>
          <a:noFill/>
          <a:ln w="38160">
            <a:solidFill>
              <a:srgbClr val="00ff00"/>
            </a:solidFill>
            <a:round/>
            <a:headEnd len="med" type="oval" w="med"/>
          </a:ln>
        </p:spPr>
      </p:sp>
      <p:sp>
        <p:nvSpPr>
          <p:cNvPr id="96" name="CustomShape 4"/>
          <p:cNvSpPr/>
          <p:nvPr/>
        </p:nvSpPr>
        <p:spPr>
          <a:xfrm flipV="1">
            <a:off x="4076280" y="2236320"/>
            <a:ext cx="360" cy="623160"/>
          </a:xfrm>
          <a:prstGeom prst="straightConnector1">
            <a:avLst/>
          </a:prstGeom>
          <a:noFill/>
          <a:ln w="38160">
            <a:solidFill>
              <a:srgbClr val="c0504d"/>
            </a:solidFill>
            <a:round/>
            <a:tailEnd len="med" type="oval" w="med"/>
          </a:ln>
        </p:spPr>
      </p:sp>
      <p:sp>
        <p:nvSpPr>
          <p:cNvPr id="97" name="CustomShape 5"/>
          <p:cNvSpPr/>
          <p:nvPr/>
        </p:nvSpPr>
        <p:spPr>
          <a:xfrm>
            <a:off x="4021200" y="1864080"/>
            <a:ext cx="1105560" cy="6382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c0504d"/>
                </a:solidFill>
                <a:latin typeface="Calibri"/>
              </a:rPr>
              <a:t>Willow</a:t>
            </a:r>
            <a:endParaRPr/>
          </a:p>
          <a:p>
            <a:pPr>
              <a:lnSpc>
                <a:spcPct val="100000"/>
              </a:lnSpc>
            </a:pPr>
            <a:r>
              <a:rPr b="1" lang="ru-RU">
                <a:solidFill>
                  <a:srgbClr val="c0504d"/>
                </a:solidFill>
                <a:latin typeface="Calibri"/>
              </a:rPr>
              <a:t>Garage</a:t>
            </a:r>
            <a:endParaRPr/>
          </a:p>
        </p:txBody>
      </p:sp>
      <p:sp>
        <p:nvSpPr>
          <p:cNvPr id="98" name="CustomShape 6"/>
          <p:cNvSpPr/>
          <p:nvPr/>
        </p:nvSpPr>
        <p:spPr>
          <a:xfrm flipV="1">
            <a:off x="990720" y="2991240"/>
            <a:ext cx="360" cy="419040"/>
          </a:xfrm>
          <a:prstGeom prst="straightConnector1">
            <a:avLst/>
          </a:prstGeom>
          <a:noFill/>
          <a:ln w="38160">
            <a:solidFill>
              <a:srgbClr val="0000ff"/>
            </a:solidFill>
            <a:round/>
            <a:tailEnd len="med" type="oval" w="med"/>
          </a:ln>
        </p:spPr>
      </p:sp>
      <p:sp>
        <p:nvSpPr>
          <p:cNvPr id="99" name="CustomShape 7"/>
          <p:cNvSpPr/>
          <p:nvPr/>
        </p:nvSpPr>
        <p:spPr>
          <a:xfrm>
            <a:off x="604440" y="2567520"/>
            <a:ext cx="770400" cy="36396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>
                <a:solidFill>
                  <a:srgbClr val="0000ff"/>
                </a:solidFill>
                <a:latin typeface="Calibri"/>
              </a:rPr>
              <a:t>Intel</a:t>
            </a:r>
            <a:endParaRPr/>
          </a:p>
        </p:txBody>
      </p:sp>
      <p:sp>
        <p:nvSpPr>
          <p:cNvPr id="100" name="CustomShape 8"/>
          <p:cNvSpPr/>
          <p:nvPr/>
        </p:nvSpPr>
        <p:spPr>
          <a:xfrm>
            <a:off x="457200" y="4195440"/>
            <a:ext cx="8228520" cy="2615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Используется во всем мире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Применяется в академии и индустрии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Разрабатывается профессионально,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2800">
                <a:solidFill>
                  <a:srgbClr val="000000"/>
                </a:solidFill>
                <a:latin typeface="Calibri"/>
              </a:rPr>
              <a:t>при участии сообщества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 spd="med">
    <p:fade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ru-RU" sz="4400">
                <a:solidFill>
                  <a:srgbClr val="000000"/>
                </a:solidFill>
                <a:latin typeface="Calibri"/>
              </a:rPr>
              <a:t>Информационные ресурсы</a:t>
            </a:r>
            <a:endParaRPr/>
          </a:p>
        </p:txBody>
      </p:sp>
      <p:pic>
        <p:nvPicPr>
          <p:cNvPr id="102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03560"/>
            <a:ext cx="6732360" cy="5398920"/>
          </a:xfrm>
          <a:prstGeom prst="rect">
            <a:avLst/>
          </a:prstGeom>
          <a:ln>
            <a:noFill/>
          </a:ln>
        </p:spPr>
      </p:pic>
      <p:pic>
        <p:nvPicPr>
          <p:cNvPr id="103" name="Picture 5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862560" y="1741680"/>
            <a:ext cx="6732360" cy="5398920"/>
          </a:xfrm>
          <a:prstGeom prst="rect">
            <a:avLst/>
          </a:prstGeom>
          <a:ln>
            <a:noFill/>
          </a:ln>
        </p:spPr>
      </p:pic>
      <p:pic>
        <p:nvPicPr>
          <p:cNvPr id="104" name="Picture 2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487600" y="1220760"/>
            <a:ext cx="6732360" cy="539892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